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7"/>
  </p:notesMasterIdLst>
  <p:handoutMasterIdLst>
    <p:handoutMasterId r:id="rId18"/>
  </p:handoutMasterIdLst>
  <p:sldIdLst>
    <p:sldId id="323" r:id="rId2"/>
    <p:sldId id="327" r:id="rId3"/>
    <p:sldId id="330" r:id="rId4"/>
    <p:sldId id="326" r:id="rId5"/>
    <p:sldId id="325" r:id="rId6"/>
    <p:sldId id="335" r:id="rId7"/>
    <p:sldId id="329" r:id="rId8"/>
    <p:sldId id="336" r:id="rId9"/>
    <p:sldId id="337" r:id="rId10"/>
    <p:sldId id="328" r:id="rId11"/>
    <p:sldId id="339" r:id="rId12"/>
    <p:sldId id="331" r:id="rId13"/>
    <p:sldId id="338" r:id="rId14"/>
    <p:sldId id="333" r:id="rId15"/>
    <p:sldId id="334" r:id="rId1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42" autoAdjust="0"/>
  </p:normalViewPr>
  <p:slideViewPr>
    <p:cSldViewPr snapToGrid="0" snapToObjects="1" showGuides="1">
      <p:cViewPr>
        <p:scale>
          <a:sx n="80" d="100"/>
          <a:sy n="80" d="100"/>
        </p:scale>
        <p:origin x="1522" y="101"/>
      </p:cViewPr>
      <p:guideLst>
        <p:guide orient="horz"/>
        <p:guide/>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31E1AFB-AE1D-4147-8686-FD5817903C8F}" type="datetimeFigureOut">
              <a:rPr lang="en-US" smtClean="0"/>
              <a:t>6/18/2021</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E71DC8C-005C-4661-B0E0-9EDA628925E2}" type="slidenum">
              <a:rPr lang="en-US" smtClean="0"/>
              <a:t>‹#›</a:t>
            </a:fld>
            <a:endParaRPr lang="en-US"/>
          </a:p>
        </p:txBody>
      </p:sp>
    </p:spTree>
    <p:extLst>
      <p:ext uri="{BB962C8B-B14F-4D97-AF65-F5344CB8AC3E}">
        <p14:creationId xmlns:p14="http://schemas.microsoft.com/office/powerpoint/2010/main" val="3640347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1" tIns="46241" rIns="92481" bIns="46241"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81" tIns="46241" rIns="92481" bIns="46241" rtlCol="0"/>
          <a:lstStyle>
            <a:lvl1pPr algn="r">
              <a:defRPr sz="1200"/>
            </a:lvl1pPr>
          </a:lstStyle>
          <a:p>
            <a:fld id="{1FECC7FD-662A-48D8-B84B-D224E0DEDC7A}" type="datetimeFigureOut">
              <a:rPr lang="en-US" smtClean="0"/>
              <a:t>6/9/2021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81" tIns="46241" rIns="92481" bIns="46241" rtlCol="0" anchor="ctr"/>
          <a:lstStyle/>
          <a:p>
            <a:endParaRPr lang="en-US"/>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2481" tIns="46241" rIns="92481" bIns="4624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81" tIns="46241" rIns="92481"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1" tIns="46241" rIns="92481" bIns="46241" rtlCol="0" anchor="b"/>
          <a:lstStyle>
            <a:lvl1pPr algn="r">
              <a:defRPr sz="1200"/>
            </a:lvl1pPr>
          </a:lstStyle>
          <a:p>
            <a:fld id="{8D273620-1E29-4E5E-A165-5C789908293A}" type="slidenum">
              <a:rPr lang="en-US" smtClean="0"/>
              <a:t>‹#›</a:t>
            </a:fld>
            <a:endParaRPr lang="en-US"/>
          </a:p>
        </p:txBody>
      </p:sp>
    </p:spTree>
    <p:extLst>
      <p:ext uri="{BB962C8B-B14F-4D97-AF65-F5344CB8AC3E}">
        <p14:creationId xmlns:p14="http://schemas.microsoft.com/office/powerpoint/2010/main" val="952257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a:t>
            </a:fld>
            <a:endParaRPr lang="en-US"/>
          </a:p>
        </p:txBody>
      </p:sp>
    </p:spTree>
    <p:extLst>
      <p:ext uri="{BB962C8B-B14F-4D97-AF65-F5344CB8AC3E}">
        <p14:creationId xmlns:p14="http://schemas.microsoft.com/office/powerpoint/2010/main" val="826973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10</a:t>
            </a:fld>
            <a:endParaRPr lang="en-US"/>
          </a:p>
        </p:txBody>
      </p:sp>
    </p:spTree>
    <p:extLst>
      <p:ext uri="{BB962C8B-B14F-4D97-AF65-F5344CB8AC3E}">
        <p14:creationId xmlns:p14="http://schemas.microsoft.com/office/powerpoint/2010/main" val="365767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11</a:t>
            </a:fld>
            <a:endParaRPr lang="en-US"/>
          </a:p>
        </p:txBody>
      </p:sp>
    </p:spTree>
    <p:extLst>
      <p:ext uri="{BB962C8B-B14F-4D97-AF65-F5344CB8AC3E}">
        <p14:creationId xmlns:p14="http://schemas.microsoft.com/office/powerpoint/2010/main" val="1812715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12</a:t>
            </a:fld>
            <a:endParaRPr lang="en-US"/>
          </a:p>
        </p:txBody>
      </p:sp>
    </p:spTree>
    <p:extLst>
      <p:ext uri="{BB962C8B-B14F-4D97-AF65-F5344CB8AC3E}">
        <p14:creationId xmlns:p14="http://schemas.microsoft.com/office/powerpoint/2010/main" val="1357149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13</a:t>
            </a:fld>
            <a:endParaRPr lang="en-US"/>
          </a:p>
        </p:txBody>
      </p:sp>
    </p:spTree>
    <p:extLst>
      <p:ext uri="{BB962C8B-B14F-4D97-AF65-F5344CB8AC3E}">
        <p14:creationId xmlns:p14="http://schemas.microsoft.com/office/powerpoint/2010/main" val="282437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14</a:t>
            </a:fld>
            <a:endParaRPr lang="en-US"/>
          </a:p>
        </p:txBody>
      </p:sp>
    </p:spTree>
    <p:extLst>
      <p:ext uri="{BB962C8B-B14F-4D97-AF65-F5344CB8AC3E}">
        <p14:creationId xmlns:p14="http://schemas.microsoft.com/office/powerpoint/2010/main" val="84426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15</a:t>
            </a:fld>
            <a:endParaRPr lang="en-US"/>
          </a:p>
        </p:txBody>
      </p:sp>
    </p:spTree>
    <p:extLst>
      <p:ext uri="{BB962C8B-B14F-4D97-AF65-F5344CB8AC3E}">
        <p14:creationId xmlns:p14="http://schemas.microsoft.com/office/powerpoint/2010/main" val="2120946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2</a:t>
            </a:fld>
            <a:endParaRPr lang="en-US"/>
          </a:p>
        </p:txBody>
      </p:sp>
    </p:spTree>
    <p:extLst>
      <p:ext uri="{BB962C8B-B14F-4D97-AF65-F5344CB8AC3E}">
        <p14:creationId xmlns:p14="http://schemas.microsoft.com/office/powerpoint/2010/main" val="4054816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3</a:t>
            </a:fld>
            <a:endParaRPr lang="en-US"/>
          </a:p>
        </p:txBody>
      </p:sp>
    </p:spTree>
    <p:extLst>
      <p:ext uri="{BB962C8B-B14F-4D97-AF65-F5344CB8AC3E}">
        <p14:creationId xmlns:p14="http://schemas.microsoft.com/office/powerpoint/2010/main" val="250141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4</a:t>
            </a:fld>
            <a:endParaRPr lang="en-US"/>
          </a:p>
        </p:txBody>
      </p:sp>
    </p:spTree>
    <p:extLst>
      <p:ext uri="{BB962C8B-B14F-4D97-AF65-F5344CB8AC3E}">
        <p14:creationId xmlns:p14="http://schemas.microsoft.com/office/powerpoint/2010/main" val="1345773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73620-1E29-4E5E-A165-5C789908293A}" type="slidenum">
              <a:rPr lang="en-US" smtClean="0"/>
              <a:t>5</a:t>
            </a:fld>
            <a:endParaRPr lang="en-US"/>
          </a:p>
        </p:txBody>
      </p:sp>
    </p:spTree>
    <p:extLst>
      <p:ext uri="{BB962C8B-B14F-4D97-AF65-F5344CB8AC3E}">
        <p14:creationId xmlns:p14="http://schemas.microsoft.com/office/powerpoint/2010/main" val="1689756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6</a:t>
            </a:fld>
            <a:endParaRPr lang="en-US"/>
          </a:p>
        </p:txBody>
      </p:sp>
    </p:spTree>
    <p:extLst>
      <p:ext uri="{BB962C8B-B14F-4D97-AF65-F5344CB8AC3E}">
        <p14:creationId xmlns:p14="http://schemas.microsoft.com/office/powerpoint/2010/main" val="3283922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73620-1E29-4E5E-A165-5C789908293A}" type="slidenum">
              <a:rPr lang="en-US" smtClean="0"/>
              <a:t>7</a:t>
            </a:fld>
            <a:endParaRPr lang="en-US"/>
          </a:p>
        </p:txBody>
      </p:sp>
    </p:spTree>
    <p:extLst>
      <p:ext uri="{BB962C8B-B14F-4D97-AF65-F5344CB8AC3E}">
        <p14:creationId xmlns:p14="http://schemas.microsoft.com/office/powerpoint/2010/main" val="3694220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Located on the City’s Southeast side, NRSA 1 is bound on the East by Mt. Elliott Street, south by McNichol’s Rd., west by </a:t>
            </a:r>
            <a:r>
              <a:rPr lang="en-US" dirty="0" err="1"/>
              <a:t>Cadieux</a:t>
            </a:r>
            <a:r>
              <a:rPr lang="en-US" dirty="0"/>
              <a:t> Rd, and Gratiot Ave. near the north.  While there is an increase in near-term and long-term investment, NRSA 1 shares a 75 percent LMI rate.  NRSA is the home to the FCA Mack Engine Plan, the Marina District and in addition, this NRSA makes up three (3) SNF neighborhoods, which include the Jefferson </a:t>
            </a:r>
            <a:r>
              <a:rPr lang="en-US" dirty="0" err="1"/>
              <a:t>Chalmer</a:t>
            </a:r>
            <a:r>
              <a:rPr lang="en-US" dirty="0"/>
              <a:t> neighborhood, East Warren/</a:t>
            </a:r>
            <a:r>
              <a:rPr lang="en-US" dirty="0" err="1"/>
              <a:t>Cadieux</a:t>
            </a:r>
            <a:r>
              <a:rPr lang="en-US" dirty="0"/>
              <a:t>, and </a:t>
            </a:r>
            <a:r>
              <a:rPr lang="en-US" dirty="0" err="1"/>
              <a:t>Islandview</a:t>
            </a:r>
            <a:r>
              <a:rPr lang="en-US" dirty="0"/>
              <a:t>/Greater Villages neighborhoods.  Two (2) Housing Resource Centers are currently working within the NRSA 1 boundaries.  </a:t>
            </a:r>
          </a:p>
          <a:p>
            <a:r>
              <a:rPr lang="en-US" dirty="0"/>
              <a:t>The Jefferson Chalmers neighborhood – a national historic designation – is currently slated for significant redevelopment that includes commercial corridor improvements, single family, and multi-family revitalization improvements.  Jefferson Chalmers has a strong presence of community block clubs and civic engagement.   </a:t>
            </a:r>
          </a:p>
          <a:p>
            <a:r>
              <a:rPr lang="en-US" dirty="0"/>
              <a:t>The East Warren/</a:t>
            </a:r>
            <a:r>
              <a:rPr lang="en-US" dirty="0" err="1"/>
              <a:t>Cadieux</a:t>
            </a:r>
            <a:r>
              <a:rPr lang="en-US" dirty="0"/>
              <a:t> area includes neighborhoods such as East English Village, West Village, and the Morningside neighborhood; the I-94 corridor runs just north of this area.   The </a:t>
            </a:r>
            <a:r>
              <a:rPr lang="en-US" dirty="0" err="1"/>
              <a:t>Islandview</a:t>
            </a:r>
            <a:r>
              <a:rPr lang="en-US" dirty="0"/>
              <a:t>/Greater Village is slated for park renovations, single family and duplex rehabilitation and streetscape improvements. </a:t>
            </a:r>
            <a:endParaRPr lang="en-US" dirty="0"/>
          </a:p>
        </p:txBody>
      </p:sp>
      <p:sp>
        <p:nvSpPr>
          <p:cNvPr id="4" name="Slide Number Placeholder 3"/>
          <p:cNvSpPr>
            <a:spLocks noGrp="1"/>
          </p:cNvSpPr>
          <p:nvPr>
            <p:ph type="sldNum" sz="quarter" idx="10"/>
          </p:nvPr>
        </p:nvSpPr>
        <p:spPr/>
        <p:txBody>
          <a:bodyPr/>
          <a:lstStyle/>
          <a:p>
            <a:fld id="{8D273620-1E29-4E5E-A165-5C789908293A}" type="slidenum">
              <a:rPr lang="en-US" smtClean="0"/>
              <a:t>8</a:t>
            </a:fld>
            <a:endParaRPr lang="en-US"/>
          </a:p>
        </p:txBody>
      </p:sp>
    </p:spTree>
    <p:extLst>
      <p:ext uri="{BB962C8B-B14F-4D97-AF65-F5344CB8AC3E}">
        <p14:creationId xmlns:p14="http://schemas.microsoft.com/office/powerpoint/2010/main" val="2869682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Located on the City’s Southeast side, NRSA 1 is bound on the East by Mt. Elliott Street, south by McNichol’s Rd., west by </a:t>
            </a:r>
            <a:r>
              <a:rPr lang="en-US" dirty="0" err="1"/>
              <a:t>Cadieux</a:t>
            </a:r>
            <a:r>
              <a:rPr lang="en-US" dirty="0"/>
              <a:t> Rd, and Gratiot Ave. near the north.  While there is an increase in near-term and long-term investment, NRSA 1 shares a 75 percent LMI rate.  NRSA is the home to the FCA Mack Engine Plan, the Marina District and in addition, this NRSA makes up three (3) SNF neighborhoods, which include the Jefferson </a:t>
            </a:r>
            <a:r>
              <a:rPr lang="en-US" dirty="0" err="1"/>
              <a:t>Chalmer</a:t>
            </a:r>
            <a:r>
              <a:rPr lang="en-US" dirty="0"/>
              <a:t> neighborhood, East Warren/</a:t>
            </a:r>
            <a:r>
              <a:rPr lang="en-US" dirty="0" err="1"/>
              <a:t>Cadieux</a:t>
            </a:r>
            <a:r>
              <a:rPr lang="en-US" dirty="0"/>
              <a:t>, and </a:t>
            </a:r>
            <a:r>
              <a:rPr lang="en-US" dirty="0" err="1"/>
              <a:t>Islandview</a:t>
            </a:r>
            <a:r>
              <a:rPr lang="en-US" dirty="0"/>
              <a:t>/Greater Villages neighborhoods.  Two (2) Housing Resource Centers are currently working within the NRSA 1 boundaries.  </a:t>
            </a:r>
          </a:p>
          <a:p>
            <a:r>
              <a:rPr lang="en-US" dirty="0"/>
              <a:t>The Jefferson Chalmers neighborhood – a national historic designation – is currently slated for significant redevelopment that includes commercial corridor improvements, single family, and multi-family revitalization improvements.  Jefferson Chalmers has a strong presence of community block clubs and civic engagement.   </a:t>
            </a:r>
          </a:p>
          <a:p>
            <a:r>
              <a:rPr lang="en-US" dirty="0"/>
              <a:t>The East Warren/</a:t>
            </a:r>
            <a:r>
              <a:rPr lang="en-US" dirty="0" err="1"/>
              <a:t>Cadieux</a:t>
            </a:r>
            <a:r>
              <a:rPr lang="en-US" dirty="0"/>
              <a:t> area includes neighborhoods such as East English Village, West Village, and the Morningside neighborhood; the I-94 corridor runs just north of this area.   The </a:t>
            </a:r>
            <a:r>
              <a:rPr lang="en-US" dirty="0" err="1"/>
              <a:t>Islandview</a:t>
            </a:r>
            <a:r>
              <a:rPr lang="en-US" dirty="0"/>
              <a:t>/Greater Village is slated for park renovations, single family and duplex rehabilitation and streetscape improvements. </a:t>
            </a:r>
            <a:endParaRPr lang="en-US" dirty="0"/>
          </a:p>
        </p:txBody>
      </p:sp>
      <p:sp>
        <p:nvSpPr>
          <p:cNvPr id="4" name="Slide Number Placeholder 3"/>
          <p:cNvSpPr>
            <a:spLocks noGrp="1"/>
          </p:cNvSpPr>
          <p:nvPr>
            <p:ph type="sldNum" sz="quarter" idx="10"/>
          </p:nvPr>
        </p:nvSpPr>
        <p:spPr/>
        <p:txBody>
          <a:bodyPr/>
          <a:lstStyle/>
          <a:p>
            <a:fld id="{8D273620-1E29-4E5E-A165-5C789908293A}" type="slidenum">
              <a:rPr lang="en-US" smtClean="0"/>
              <a:t>9</a:t>
            </a:fld>
            <a:endParaRPr lang="en-US"/>
          </a:p>
        </p:txBody>
      </p:sp>
    </p:spTree>
    <p:extLst>
      <p:ext uri="{BB962C8B-B14F-4D97-AF65-F5344CB8AC3E}">
        <p14:creationId xmlns:p14="http://schemas.microsoft.com/office/powerpoint/2010/main" val="27455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960120" y="2112264"/>
            <a:ext cx="7645400" cy="43037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7991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960120" y="2112264"/>
            <a:ext cx="3575701" cy="43037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2"/>
          <p:cNvSpPr>
            <a:spLocks noGrp="1"/>
          </p:cNvSpPr>
          <p:nvPr>
            <p:ph type="body" sz="quarter" idx="11"/>
          </p:nvPr>
        </p:nvSpPr>
        <p:spPr>
          <a:xfrm>
            <a:off x="5029200" y="2112264"/>
            <a:ext cx="3575701" cy="43037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6797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0765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960120" y="2112264"/>
            <a:ext cx="3575701" cy="43037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2"/>
          <p:cNvSpPr>
            <a:spLocks noGrp="1"/>
          </p:cNvSpPr>
          <p:nvPr>
            <p:ph type="body" sz="quarter" idx="11"/>
          </p:nvPr>
        </p:nvSpPr>
        <p:spPr>
          <a:xfrm>
            <a:off x="5029200" y="2112264"/>
            <a:ext cx="3575701" cy="43037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0261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641490"/>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694376"/>
            <a:ext cx="6858000" cy="754025"/>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B8F13D7-2BE0-4592-8066-B1D0E8300726}" type="datetimeFigureOut">
              <a:rPr lang="en-US" smtClean="0"/>
              <a:t>6/9/2021</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DC778FE-CE89-4F4E-A6E9-DA6B5BC9D0A9}" type="slidenum">
              <a:rPr lang="en-US" smtClean="0"/>
              <a:t>‹#›</a:t>
            </a:fld>
            <a:endParaRPr lang="en-US"/>
          </a:p>
        </p:txBody>
      </p:sp>
    </p:spTree>
    <p:extLst>
      <p:ext uri="{BB962C8B-B14F-4D97-AF65-F5344CB8AC3E}">
        <p14:creationId xmlns:p14="http://schemas.microsoft.com/office/powerpoint/2010/main" val="410129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B8F13D7-2BE0-4592-8066-B1D0E8300726}" type="datetimeFigureOut">
              <a:rPr lang="en-US" smtClean="0"/>
              <a:t>6/9/2021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C778FE-CE89-4F4E-A6E9-DA6B5BC9D0A9}" type="slidenum">
              <a:rPr lang="en-US" smtClean="0"/>
              <a:t>‹#›</a:t>
            </a:fld>
            <a:endParaRPr lang="en-US"/>
          </a:p>
        </p:txBody>
      </p:sp>
    </p:spTree>
    <p:extLst>
      <p:ext uri="{BB962C8B-B14F-4D97-AF65-F5344CB8AC3E}">
        <p14:creationId xmlns:p14="http://schemas.microsoft.com/office/powerpoint/2010/main" val="418214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398456" y="773147"/>
            <a:ext cx="7745543"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a:p>
        </p:txBody>
      </p:sp>
      <p:pic>
        <p:nvPicPr>
          <p:cNvPr id="8" name="Picture 7" descr="City-of-Detroit-Logo.pn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283251" y="183274"/>
            <a:ext cx="1488685" cy="1488685"/>
          </a:xfrm>
          <a:prstGeom prst="rect">
            <a:avLst/>
          </a:prstGeom>
        </p:spPr>
      </p:pic>
      <p:sp>
        <p:nvSpPr>
          <p:cNvPr id="10" name="Rectangle 9"/>
          <p:cNvSpPr/>
          <p:nvPr userDrawn="1"/>
        </p:nvSpPr>
        <p:spPr>
          <a:xfrm>
            <a:off x="0" y="6601242"/>
            <a:ext cx="9144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Placeholder 12"/>
          <p:cNvSpPr>
            <a:spLocks noGrp="1"/>
          </p:cNvSpPr>
          <p:nvPr>
            <p:ph type="title"/>
          </p:nvPr>
        </p:nvSpPr>
        <p:spPr>
          <a:xfrm>
            <a:off x="1625400" y="773147"/>
            <a:ext cx="6988375" cy="612898"/>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2" name="Text Placeholder 1"/>
          <p:cNvSpPr>
            <a:spLocks noGrp="1"/>
          </p:cNvSpPr>
          <p:nvPr>
            <p:ph type="body" idx="1"/>
          </p:nvPr>
        </p:nvSpPr>
        <p:spPr>
          <a:xfrm>
            <a:off x="959002" y="2110154"/>
            <a:ext cx="7654774" cy="4016009"/>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75027395"/>
      </p:ext>
    </p:extLst>
  </p:cSld>
  <p:clrMap bg1="lt1" tx1="dk1" bg2="lt2" tx2="dk2" accent1="accent1" accent2="accent2" accent3="accent3" accent4="accent4" accent5="accent5" accent6="accent6" hlink="hlink" folHlink="folHlink"/>
  <p:sldLayoutIdLst>
    <p:sldLayoutId id="2147483651" r:id="rId1"/>
    <p:sldLayoutId id="2147483655" r:id="rId2"/>
    <p:sldLayoutId id="2147483653" r:id="rId3"/>
    <p:sldLayoutId id="2147483668" r:id="rId4"/>
    <p:sldLayoutId id="2147483669" r:id="rId5"/>
    <p:sldLayoutId id="2147483670" r:id="rId6"/>
  </p:sldLayoutIdLst>
  <p:hf sldNum="0" hdr="0" dt="0"/>
  <p:txStyles>
    <p:titleStyle>
      <a:lvl1pPr algn="l" defTabSz="457200" rtl="0" eaLnBrk="1" latinLnBrk="0" hangingPunct="1">
        <a:spcBef>
          <a:spcPct val="0"/>
        </a:spcBef>
        <a:buNone/>
        <a:defRPr sz="2200" b="1"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detroithomeloans.org/"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gdyt.org/"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6361" y="5238504"/>
            <a:ext cx="6858000" cy="754025"/>
          </a:xfrm>
        </p:spPr>
        <p:txBody>
          <a:bodyPr>
            <a:normAutofit fontScale="62500" lnSpcReduction="20000"/>
          </a:bodyPr>
          <a:lstStyle/>
          <a:p>
            <a:r>
              <a:rPr lang="en-US" dirty="0" smtClean="0">
                <a:solidFill>
                  <a:sysClr val="windowText" lastClr="000000"/>
                </a:solidFill>
                <a:latin typeface="Calibri" panose="020F0502020204030204" pitchFamily="34" charset="0"/>
                <a:cs typeface="Calibri" panose="020F0502020204030204" pitchFamily="34" charset="0"/>
              </a:rPr>
              <a:t>Nicole Wyse, Associate Director</a:t>
            </a:r>
          </a:p>
          <a:p>
            <a:r>
              <a:rPr lang="en-US" dirty="0" smtClean="0">
                <a:solidFill>
                  <a:sysClr val="windowText" lastClr="000000"/>
                </a:solidFill>
                <a:latin typeface="Calibri" panose="020F0502020204030204" pitchFamily="34" charset="0"/>
                <a:cs typeface="Calibri" panose="020F0502020204030204" pitchFamily="34" charset="0"/>
              </a:rPr>
              <a:t>City </a:t>
            </a:r>
            <a:r>
              <a:rPr lang="en-US" dirty="0" smtClean="0">
                <a:solidFill>
                  <a:sysClr val="windowText" lastClr="000000"/>
                </a:solidFill>
                <a:latin typeface="Calibri" panose="020F0502020204030204" pitchFamily="34" charset="0"/>
                <a:cs typeface="Calibri" panose="020F0502020204030204" pitchFamily="34" charset="0"/>
              </a:rPr>
              <a:t>of Detroit, Housing and Revitalization Department</a:t>
            </a:r>
          </a:p>
          <a:p>
            <a:r>
              <a:rPr lang="en-US" dirty="0" smtClean="0">
                <a:solidFill>
                  <a:sysClr val="windowText" lastClr="000000"/>
                </a:solidFill>
                <a:latin typeface="Calibri" panose="020F0502020204030204" pitchFamily="34" charset="0"/>
                <a:cs typeface="Calibri" panose="020F0502020204030204" pitchFamily="34" charset="0"/>
              </a:rPr>
              <a:t>Community Development</a:t>
            </a:r>
            <a:r>
              <a:rPr lang="en-US" dirty="0" smtClean="0">
                <a:solidFill>
                  <a:sysClr val="windowText" lastClr="000000"/>
                </a:solidFill>
                <a:latin typeface="Calibri" panose="020F0502020204030204" pitchFamily="34" charset="0"/>
                <a:cs typeface="Calibri" panose="020F0502020204030204" pitchFamily="34" charset="0"/>
              </a:rPr>
              <a:t> </a:t>
            </a:r>
            <a:r>
              <a:rPr lang="en-US" dirty="0" smtClean="0">
                <a:solidFill>
                  <a:sysClr val="windowText" lastClr="000000"/>
                </a:solidFill>
                <a:latin typeface="Calibri" panose="020F0502020204030204" pitchFamily="34" charset="0"/>
                <a:cs typeface="Calibri" panose="020F0502020204030204" pitchFamily="34" charset="0"/>
              </a:rPr>
              <a:t>Division</a:t>
            </a:r>
            <a:endParaRPr lang="en-US" dirty="0">
              <a:solidFill>
                <a:sysClr val="windowText" lastClr="000000"/>
              </a:solidFill>
              <a:latin typeface="Calibri" panose="020F0502020204030204" pitchFamily="34" charset="0"/>
              <a:cs typeface="Calibri" panose="020F0502020204030204" pitchFamily="34" charset="0"/>
            </a:endParaRPr>
          </a:p>
        </p:txBody>
      </p:sp>
      <p:sp>
        <p:nvSpPr>
          <p:cNvPr id="4" name="Rectangle 3"/>
          <p:cNvSpPr/>
          <p:nvPr/>
        </p:nvSpPr>
        <p:spPr>
          <a:xfrm>
            <a:off x="586595" y="2096544"/>
            <a:ext cx="7582620" cy="2062103"/>
          </a:xfrm>
          <a:prstGeom prst="rect">
            <a:avLst/>
          </a:prstGeom>
        </p:spPr>
        <p:txBody>
          <a:bodyPr wrap="square">
            <a:spAutoFit/>
          </a:bodyPr>
          <a:lstStyle/>
          <a:p>
            <a:r>
              <a:rPr lang="en-US" sz="3200" b="1" dirty="0" smtClean="0">
                <a:latin typeface="Calibri" panose="020F0502020204030204" pitchFamily="34" charset="0"/>
                <a:ea typeface="Calibri" panose="020F0502020204030204" pitchFamily="34" charset="0"/>
                <a:cs typeface="Calibri" panose="020F0502020204030204" pitchFamily="34" charset="0"/>
              </a:rPr>
              <a:t>Using HUD’s Neighborhood Revitalization Strategy Area (NRSA) to target CDBG Entitlement funds to </a:t>
            </a:r>
            <a:r>
              <a:rPr lang="en-US" sz="3200" b="1" dirty="0">
                <a:latin typeface="Calibri" panose="020F0502020204030204" pitchFamily="34" charset="0"/>
                <a:ea typeface="Calibri" panose="020F0502020204030204" pitchFamily="34" charset="0"/>
                <a:cs typeface="Calibri" panose="020F0502020204030204" pitchFamily="34" charset="0"/>
              </a:rPr>
              <a:t>Distressed and Underserved </a:t>
            </a:r>
            <a:r>
              <a:rPr lang="en-US" sz="3200" b="1" dirty="0" smtClean="0">
                <a:latin typeface="Calibri" panose="020F0502020204030204" pitchFamily="34" charset="0"/>
                <a:ea typeface="Calibri" panose="020F0502020204030204" pitchFamily="34" charset="0"/>
                <a:cs typeface="Calibri" panose="020F0502020204030204" pitchFamily="34" charset="0"/>
              </a:rPr>
              <a:t>Areas</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62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programs highlighted</a:t>
            </a:r>
            <a:endParaRPr lang="en-US" sz="2000" b="1" dirty="0" smtClean="0">
              <a:solidFill>
                <a:schemeClr val="bg1"/>
              </a:solidFill>
            </a:endParaRPr>
          </a:p>
        </p:txBody>
      </p:sp>
      <p:sp>
        <p:nvSpPr>
          <p:cNvPr id="3" name="TextBox 2"/>
          <p:cNvSpPr txBox="1"/>
          <p:nvPr/>
        </p:nvSpPr>
        <p:spPr>
          <a:xfrm>
            <a:off x="434340" y="2998470"/>
            <a:ext cx="8252460" cy="3600986"/>
          </a:xfrm>
          <a:prstGeom prst="rect">
            <a:avLst/>
          </a:prstGeom>
          <a:noFill/>
        </p:spPr>
        <p:txBody>
          <a:bodyPr wrap="square" lIns="0" tIns="0" rIns="0" bIns="0" rtlCol="0">
            <a:spAutoFit/>
          </a:bodyPr>
          <a:lstStyle/>
          <a:p>
            <a:r>
              <a:rPr lang="en-US" b="1" dirty="0" smtClean="0">
                <a:latin typeface="Calibri" panose="020F0502020204030204" pitchFamily="34" charset="0"/>
                <a:cs typeface="Calibri" panose="020F0502020204030204" pitchFamily="34" charset="0"/>
              </a:rPr>
              <a:t>Home Repair - 0% Home Repair Loan Program (Partner – Detroit LISC, local CDFIs and HRCs)</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Established in 2015 to support low, moderate and middle income homeowners with much needed repairs of their home due to the aging housing stock and lack of access to capital for repairs</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Property rehabilitation contributes to stabilizing neighborhood housing markets and improving housing values</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0% Interest Home Repair Loans are between $5,000 - $25,000 and are paid back over a 10-year term</a:t>
            </a:r>
          </a:p>
          <a:p>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a:stretch>
            <a:fillRect/>
          </a:stretch>
        </p:blipFill>
        <p:spPr>
          <a:xfrm>
            <a:off x="2962274" y="1643062"/>
            <a:ext cx="3076575" cy="1190625"/>
          </a:xfrm>
          <a:prstGeom prst="rect">
            <a:avLst/>
          </a:prstGeom>
        </p:spPr>
      </p:pic>
    </p:spTree>
    <p:extLst>
      <p:ext uri="{BB962C8B-B14F-4D97-AF65-F5344CB8AC3E}">
        <p14:creationId xmlns:p14="http://schemas.microsoft.com/office/powerpoint/2010/main" val="266715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programs highlighted</a:t>
            </a:r>
            <a:endParaRPr lang="en-US" sz="2000" b="1" dirty="0" smtClean="0">
              <a:solidFill>
                <a:schemeClr val="bg1"/>
              </a:solidFill>
            </a:endParaRPr>
          </a:p>
        </p:txBody>
      </p:sp>
      <p:sp>
        <p:nvSpPr>
          <p:cNvPr id="3" name="TextBox 2"/>
          <p:cNvSpPr txBox="1"/>
          <p:nvPr/>
        </p:nvSpPr>
        <p:spPr>
          <a:xfrm>
            <a:off x="281940" y="1912620"/>
            <a:ext cx="8252460" cy="4431983"/>
          </a:xfrm>
          <a:prstGeom prst="rect">
            <a:avLst/>
          </a:prstGeom>
          <a:noFill/>
        </p:spPr>
        <p:txBody>
          <a:bodyPr wrap="square" lIns="0" tIns="0" rIns="0" bIns="0" rtlCol="0">
            <a:spAutoFit/>
          </a:bodyPr>
          <a:lstStyle/>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Serves approx. 100 residents annually</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Leveraged funding from Bank of America and Quicken Loans ($10M)</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800 loans approved, 515 home repairs completed</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Average household </a:t>
            </a:r>
            <a:r>
              <a:rPr lang="en-US" dirty="0">
                <a:latin typeface="Calibri" panose="020F0502020204030204" pitchFamily="34" charset="0"/>
                <a:cs typeface="Calibri" panose="020F0502020204030204" pitchFamily="34" charset="0"/>
              </a:rPr>
              <a:t>i</a:t>
            </a:r>
            <a:r>
              <a:rPr lang="en-US" dirty="0" smtClean="0">
                <a:latin typeface="Calibri" panose="020F0502020204030204" pitchFamily="34" charset="0"/>
                <a:cs typeface="Calibri" panose="020F0502020204030204" pitchFamily="34" charset="0"/>
              </a:rPr>
              <a:t>ncomes range between 30% AMI up to 120% AMI </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Additional $12.5M in CDBG and $8M in leveraged funds expected over the next 5 years</a:t>
            </a:r>
          </a:p>
          <a:p>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More information on </a:t>
            </a:r>
            <a:r>
              <a:rPr lang="en-US" dirty="0" smtClean="0">
                <a:latin typeface="Calibri" panose="020F0502020204030204" pitchFamily="34" charset="0"/>
                <a:cs typeface="Calibri" panose="020F0502020204030204" pitchFamily="34" charset="0"/>
              </a:rPr>
              <a:t>the 0% Home Repair Loan Program </a:t>
            </a:r>
            <a:r>
              <a:rPr lang="en-US" dirty="0">
                <a:latin typeface="Calibri" panose="020F0502020204030204" pitchFamily="34" charset="0"/>
                <a:cs typeface="Calibri" panose="020F0502020204030204" pitchFamily="34" charset="0"/>
              </a:rPr>
              <a:t>can be found at </a:t>
            </a:r>
            <a:r>
              <a:rPr lang="en-US" dirty="0" smtClean="0">
                <a:latin typeface="Calibri" panose="020F0502020204030204" pitchFamily="34" charset="0"/>
                <a:cs typeface="Calibri" panose="020F0502020204030204" pitchFamily="34" charset="0"/>
                <a:hlinkClick r:id="rId3"/>
              </a:rPr>
              <a:t>www.detroithomeloans.org</a:t>
            </a:r>
            <a:r>
              <a:rPr lang="en-US" dirty="0" smtClean="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1324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2" name="Rectangle 1"/>
          <p:cNvSpPr/>
          <p:nvPr/>
        </p:nvSpPr>
        <p:spPr>
          <a:xfrm>
            <a:off x="508634" y="2573156"/>
            <a:ext cx="8263889" cy="3693319"/>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Workforce Development (Youth </a:t>
            </a:r>
            <a:r>
              <a:rPr lang="en-US" b="1" dirty="0" smtClean="0">
                <a:latin typeface="Calibri" panose="020F0502020204030204" pitchFamily="34" charset="0"/>
                <a:cs typeface="Calibri" panose="020F0502020204030204" pitchFamily="34" charset="0"/>
              </a:rPr>
              <a:t>Employment) - </a:t>
            </a:r>
            <a:r>
              <a:rPr lang="en-US" dirty="0" smtClean="0">
                <a:latin typeface="Calibri" panose="020F0502020204030204" pitchFamily="34" charset="0"/>
                <a:cs typeface="Calibri" panose="020F0502020204030204" pitchFamily="34" charset="0"/>
              </a:rPr>
              <a:t>Grow </a:t>
            </a:r>
            <a:r>
              <a:rPr lang="en-US" dirty="0">
                <a:latin typeface="Calibri" panose="020F0502020204030204" pitchFamily="34" charset="0"/>
                <a:cs typeface="Calibri" panose="020F0502020204030204" pitchFamily="34" charset="0"/>
              </a:rPr>
              <a:t>Detroit's Young Talent (Partner – Detroit Employment Solutions Corporation </a:t>
            </a:r>
            <a:r>
              <a:rPr lang="en-US" dirty="0" smtClean="0">
                <a:latin typeface="Calibri" panose="020F0502020204030204" pitchFamily="34" charset="0"/>
                <a:cs typeface="Calibri" panose="020F0502020204030204" pitchFamily="34" charset="0"/>
              </a:rPr>
              <a:t>(DESC), 30 partners, 548 jobsites):</a:t>
            </a:r>
          </a:p>
          <a:p>
            <a:endParaRPr lang="en-US"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DESC is part of the Michigan Works Association and serves as the workforce development agency for the City of Detroit</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Through partnerships with community based organizations, DESC provides employers access to Detroit talent</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Employs </a:t>
            </a:r>
            <a:r>
              <a:rPr lang="en-US" dirty="0">
                <a:latin typeface="Calibri" panose="020F0502020204030204" pitchFamily="34" charset="0"/>
                <a:cs typeface="Calibri" panose="020F0502020204030204" pitchFamily="34" charset="0"/>
              </a:rPr>
              <a:t>8,000+ Detroit youth </a:t>
            </a:r>
            <a:r>
              <a:rPr lang="en-US" dirty="0" smtClean="0">
                <a:latin typeface="Calibri" panose="020F0502020204030204" pitchFamily="34" charset="0"/>
                <a:cs typeface="Calibri" panose="020F0502020204030204" pitchFamily="34" charset="0"/>
              </a:rPr>
              <a:t>annually</a:t>
            </a:r>
          </a:p>
          <a:p>
            <a:pPr lvl="1"/>
            <a:endParaRPr lang="en-US"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$7.5M in CDBG invested since 2015, $55M leveraged</a:t>
            </a:r>
          </a:p>
          <a:p>
            <a:pPr lvl="1"/>
            <a:endParaRPr lang="en-US" dirty="0" smtClean="0">
              <a:latin typeface="Calibri" panose="020F0502020204030204" pitchFamily="34" charset="0"/>
              <a:cs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programs highlighted</a:t>
            </a:r>
            <a:endParaRPr lang="en-US" sz="2000" b="1" dirty="0" smtClean="0">
              <a:solidFill>
                <a:schemeClr val="bg1"/>
              </a:solidFill>
            </a:endParaRPr>
          </a:p>
        </p:txBody>
      </p:sp>
      <p:pic>
        <p:nvPicPr>
          <p:cNvPr id="2052" name="Picture 4" descr="Grow Detroit&amp;#39;s Young Tal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3703" y="1316915"/>
            <a:ext cx="33337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212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2" name="Rectangle 1"/>
          <p:cNvSpPr/>
          <p:nvPr/>
        </p:nvSpPr>
        <p:spPr>
          <a:xfrm>
            <a:off x="394334" y="1643718"/>
            <a:ext cx="8263889" cy="4524315"/>
          </a:xfrm>
          <a:prstGeom prst="rect">
            <a:avLst/>
          </a:prstGeom>
        </p:spPr>
        <p:txBody>
          <a:bodyPr wrap="square">
            <a:spAutoFit/>
          </a:bodyPr>
          <a:lstStyle/>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GDYT </a:t>
            </a:r>
            <a:r>
              <a:rPr lang="en-US" dirty="0">
                <a:latin typeface="Calibri" panose="020F0502020204030204" pitchFamily="34" charset="0"/>
                <a:cs typeface="Calibri" panose="020F0502020204030204" pitchFamily="34" charset="0"/>
              </a:rPr>
              <a:t>is for Detroit youth ages 14-24 who have pre-determined barriers to employment </a:t>
            </a:r>
            <a:endParaRPr lang="en-US" dirty="0" smtClean="0">
              <a:latin typeface="Calibri" panose="020F0502020204030204" pitchFamily="34" charset="0"/>
              <a:cs typeface="Calibri" panose="020F0502020204030204" pitchFamily="34" charset="0"/>
            </a:endParaRP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GDYT works on developing soft skills needed to gain employment </a:t>
            </a:r>
            <a:r>
              <a:rPr lang="en-US" dirty="0" smtClean="0">
                <a:latin typeface="Calibri" panose="020F0502020204030204" pitchFamily="34" charset="0"/>
                <a:cs typeface="Calibri" panose="020F0502020204030204" pitchFamily="34" charset="0"/>
              </a:rPr>
              <a:t>including: Professionalism</a:t>
            </a:r>
            <a:r>
              <a:rPr lang="en-US" dirty="0">
                <a:latin typeface="Calibri" panose="020F0502020204030204" pitchFamily="34" charset="0"/>
                <a:cs typeface="Calibri" panose="020F0502020204030204" pitchFamily="34" charset="0"/>
              </a:rPr>
              <a:t>, Time &amp; Attendance, Financial Literacy, Customer Service, Hygiene &amp; Workplace Appearance,  Communication and Interpersonal </a:t>
            </a:r>
            <a:r>
              <a:rPr lang="en-US" dirty="0" smtClean="0">
                <a:latin typeface="Calibri" panose="020F0502020204030204" pitchFamily="34" charset="0"/>
                <a:cs typeface="Calibri" panose="020F0502020204030204" pitchFamily="34" charset="0"/>
              </a:rPr>
              <a:t>Skills</a:t>
            </a:r>
          </a:p>
          <a:p>
            <a:pPr lvl="1"/>
            <a:endParaRPr lang="en-US"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O</a:t>
            </a:r>
            <a:r>
              <a:rPr lang="en-US" dirty="0" smtClean="0">
                <a:latin typeface="Calibri" panose="020F0502020204030204" pitchFamily="34" charset="0"/>
                <a:cs typeface="Calibri" panose="020F0502020204030204" pitchFamily="34" charset="0"/>
              </a:rPr>
              <a:t>nce </a:t>
            </a:r>
            <a:r>
              <a:rPr lang="en-US" dirty="0">
                <a:latin typeface="Calibri" panose="020F0502020204030204" pitchFamily="34" charset="0"/>
                <a:cs typeface="Calibri" panose="020F0502020204030204" pitchFamily="34" charset="0"/>
              </a:rPr>
              <a:t>the participant has successfully completed this they then graduate on to working</a:t>
            </a:r>
            <a:r>
              <a:rPr lang="en-US" dirty="0" smtClean="0">
                <a:latin typeface="Calibri" panose="020F0502020204030204" pitchFamily="34" charset="0"/>
                <a:cs typeface="Calibri" panose="020F0502020204030204" pitchFamily="34" charset="0"/>
              </a:rPr>
              <a:t>.</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Wide range of opportunities available (retail, office, food service)</a:t>
            </a:r>
          </a:p>
          <a:p>
            <a:pPr lvl="1"/>
            <a:endParaRPr lang="en-US" dirty="0" smtClean="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Pays $8.25/</a:t>
            </a:r>
            <a:r>
              <a:rPr lang="en-US" dirty="0" err="1" smtClean="0">
                <a:latin typeface="Calibri" panose="020F0502020204030204" pitchFamily="34" charset="0"/>
                <a:cs typeface="Calibri" panose="020F0502020204030204" pitchFamily="34" charset="0"/>
              </a:rPr>
              <a:t>hr</a:t>
            </a:r>
            <a:r>
              <a:rPr lang="en-US" dirty="0" smtClean="0">
                <a:latin typeface="Calibri" panose="020F0502020204030204" pitchFamily="34" charset="0"/>
                <a:cs typeface="Calibri" panose="020F0502020204030204" pitchFamily="34" charset="0"/>
              </a:rPr>
              <a:t>-$10/</a:t>
            </a:r>
            <a:r>
              <a:rPr lang="en-US" dirty="0" err="1" smtClean="0">
                <a:latin typeface="Calibri" panose="020F0502020204030204" pitchFamily="34" charset="0"/>
                <a:cs typeface="Calibri" panose="020F0502020204030204" pitchFamily="34" charset="0"/>
              </a:rPr>
              <a:t>hr</a:t>
            </a:r>
            <a:r>
              <a:rPr lang="en-US" dirty="0" smtClean="0">
                <a:latin typeface="Calibri" panose="020F0502020204030204" pitchFamily="34" charset="0"/>
                <a:cs typeface="Calibri" panose="020F0502020204030204" pitchFamily="34" charset="0"/>
              </a:rPr>
              <a:t> up to 120 hours during the program cycle</a:t>
            </a:r>
          </a:p>
          <a:p>
            <a:pPr lvl="1"/>
            <a:endParaRPr lang="en-US" dirty="0" smtClean="0">
              <a:latin typeface="Calibri" panose="020F0502020204030204" pitchFamily="34" charset="0"/>
              <a:cs typeface="Calibri" panose="020F0502020204030204" pitchFamily="34" charset="0"/>
            </a:endParaRPr>
          </a:p>
          <a:p>
            <a:pPr lvl="1" algn="ctr"/>
            <a:r>
              <a:rPr lang="en-US" dirty="0" smtClean="0">
                <a:latin typeface="Calibri" panose="020F0502020204030204" pitchFamily="34" charset="0"/>
                <a:cs typeface="Calibri" panose="020F0502020204030204" pitchFamily="34" charset="0"/>
              </a:rPr>
              <a:t>More information on GDYT can be found at </a:t>
            </a:r>
            <a:r>
              <a:rPr lang="en-US" dirty="0" smtClean="0">
                <a:latin typeface="Calibri" panose="020F0502020204030204" pitchFamily="34" charset="0"/>
                <a:cs typeface="Calibri" panose="020F0502020204030204" pitchFamily="34" charset="0"/>
                <a:hlinkClick r:id="rId3"/>
              </a:rPr>
              <a:t>www.gdyt.org</a:t>
            </a:r>
            <a:endParaRPr lang="en-US" dirty="0" smtClean="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programs highlighted</a:t>
            </a:r>
            <a:endParaRPr lang="en-US" sz="2000" b="1" dirty="0" smtClean="0">
              <a:solidFill>
                <a:schemeClr val="bg1"/>
              </a:solidFill>
            </a:endParaRPr>
          </a:p>
        </p:txBody>
      </p:sp>
    </p:spTree>
    <p:extLst>
      <p:ext uri="{BB962C8B-B14F-4D97-AF65-F5344CB8AC3E}">
        <p14:creationId xmlns:p14="http://schemas.microsoft.com/office/powerpoint/2010/main" val="2917087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3" name="TextBox 2"/>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Looking Ahead: City of Detroit NRSA next steps</a:t>
            </a:r>
            <a:endParaRPr lang="en-US" sz="2000" b="1" dirty="0" smtClean="0">
              <a:solidFill>
                <a:schemeClr val="bg1"/>
              </a:solidFill>
            </a:endParaRPr>
          </a:p>
        </p:txBody>
      </p:sp>
      <p:sp>
        <p:nvSpPr>
          <p:cNvPr id="6" name="TextBox 5"/>
          <p:cNvSpPr txBox="1"/>
          <p:nvPr/>
        </p:nvSpPr>
        <p:spPr>
          <a:xfrm>
            <a:off x="695325" y="1714500"/>
            <a:ext cx="8067674" cy="4431983"/>
          </a:xfrm>
          <a:prstGeom prst="rect">
            <a:avLst/>
          </a:prstGeom>
          <a:noFill/>
        </p:spPr>
        <p:txBody>
          <a:bodyPr wrap="square" lIns="0" tIns="0" rIns="0" bIns="0" rtlCol="0">
            <a:spAutoFit/>
          </a:bodyPr>
          <a:lstStyle/>
          <a:p>
            <a:r>
              <a:rPr lang="en-US" b="1" dirty="0" smtClean="0"/>
              <a:t>2014-2019 Outcomes for all 5 NRSAs:</a:t>
            </a:r>
          </a:p>
          <a:p>
            <a:endParaRPr lang="en-US" dirty="0" smtClean="0"/>
          </a:p>
          <a:p>
            <a:pPr marL="285750" indent="-285750">
              <a:buFont typeface="Arial" panose="020B0604020202020204" pitchFamily="34" charset="0"/>
              <a:buChar char="•"/>
            </a:pPr>
            <a:r>
              <a:rPr lang="en-US" dirty="0" smtClean="0"/>
              <a:t>605 homes received home repair resources</a:t>
            </a:r>
          </a:p>
          <a:p>
            <a:pPr marL="285750" indent="-285750">
              <a:buFont typeface="Arial" panose="020B0604020202020204" pitchFamily="34" charset="0"/>
              <a:buChar char="•"/>
            </a:pPr>
            <a:r>
              <a:rPr lang="en-US" dirty="0" smtClean="0"/>
              <a:t>9,223 single </a:t>
            </a:r>
            <a:r>
              <a:rPr lang="en-US" dirty="0"/>
              <a:t>f</a:t>
            </a:r>
            <a:r>
              <a:rPr lang="en-US" dirty="0" smtClean="0"/>
              <a:t>amily </a:t>
            </a:r>
            <a:r>
              <a:rPr lang="en-US" dirty="0"/>
              <a:t>s</a:t>
            </a:r>
            <a:r>
              <a:rPr lang="en-US" dirty="0" smtClean="0"/>
              <a:t>tructures demolished</a:t>
            </a:r>
          </a:p>
          <a:p>
            <a:pPr marL="285750" indent="-285750">
              <a:buFont typeface="Arial" panose="020B0604020202020204" pitchFamily="34" charset="0"/>
              <a:buChar char="•"/>
            </a:pPr>
            <a:r>
              <a:rPr lang="en-US" dirty="0" smtClean="0"/>
              <a:t>344 commercial structures demolished</a:t>
            </a:r>
          </a:p>
          <a:p>
            <a:pPr marL="285750" indent="-285750">
              <a:buFont typeface="Arial" panose="020B0604020202020204" pitchFamily="34" charset="0"/>
              <a:buChar char="•"/>
            </a:pPr>
            <a:r>
              <a:rPr lang="en-US" dirty="0" smtClean="0"/>
              <a:t>Employment opportunities created for 5,000+ youth</a:t>
            </a:r>
          </a:p>
          <a:p>
            <a:pPr marL="285750" indent="-285750">
              <a:buFont typeface="Arial" panose="020B0604020202020204" pitchFamily="34" charset="0"/>
              <a:buChar char="•"/>
            </a:pPr>
            <a:r>
              <a:rPr lang="en-US" dirty="0" smtClean="0"/>
              <a:t>453 new jobs created</a:t>
            </a:r>
          </a:p>
          <a:p>
            <a:pPr marL="285750" indent="-285750">
              <a:buFont typeface="Arial" panose="020B0604020202020204" pitchFamily="34" charset="0"/>
              <a:buChar char="•"/>
            </a:pPr>
            <a:r>
              <a:rPr lang="en-US" dirty="0" smtClean="0"/>
              <a:t>234 small businesses assisted</a:t>
            </a:r>
          </a:p>
          <a:p>
            <a:endParaRPr lang="en-US" dirty="0" smtClean="0"/>
          </a:p>
          <a:p>
            <a:r>
              <a:rPr lang="en-US" b="1" dirty="0" smtClean="0"/>
              <a:t>2020-2024 Goals for all 5 NRSAs:</a:t>
            </a:r>
          </a:p>
          <a:p>
            <a:endParaRPr lang="en-US" dirty="0"/>
          </a:p>
          <a:p>
            <a:pPr marL="285750" indent="-285750">
              <a:buFont typeface="Arial" panose="020B0604020202020204" pitchFamily="34" charset="0"/>
              <a:buChar char="•"/>
            </a:pPr>
            <a:r>
              <a:rPr lang="en-US" dirty="0" smtClean="0"/>
              <a:t>Target another 875 housing units with loans and grants</a:t>
            </a:r>
          </a:p>
          <a:p>
            <a:pPr marL="285750" indent="-285750">
              <a:buFont typeface="Arial" panose="020B0604020202020204" pitchFamily="34" charset="0"/>
              <a:buChar char="•"/>
            </a:pPr>
            <a:r>
              <a:rPr lang="en-US" dirty="0" smtClean="0"/>
              <a:t>Demolish another 100 structures</a:t>
            </a:r>
          </a:p>
          <a:p>
            <a:pPr marL="285750" indent="-285750">
              <a:buFont typeface="Arial" panose="020B0604020202020204" pitchFamily="34" charset="0"/>
              <a:buChar char="•"/>
            </a:pPr>
            <a:r>
              <a:rPr lang="en-US" dirty="0" smtClean="0"/>
              <a:t>Create another 5,000 employment opportunities for Youth who live in NRSAs</a:t>
            </a:r>
          </a:p>
          <a:p>
            <a:pPr marL="285750" indent="-285750">
              <a:buFont typeface="Arial" panose="020B0604020202020204" pitchFamily="34" charset="0"/>
              <a:buChar char="•"/>
            </a:pPr>
            <a:r>
              <a:rPr lang="en-US" dirty="0" smtClean="0"/>
              <a:t>Create 75 new jobs</a:t>
            </a:r>
          </a:p>
          <a:p>
            <a:pPr marL="285750" indent="-285750">
              <a:buFont typeface="Arial" panose="020B0604020202020204" pitchFamily="34" charset="0"/>
              <a:buChar char="•"/>
            </a:pPr>
            <a:r>
              <a:rPr lang="en-US" dirty="0" smtClean="0"/>
              <a:t>Assist 500 small businesses</a:t>
            </a:r>
            <a:endParaRPr lang="en-US" dirty="0" smtClean="0"/>
          </a:p>
        </p:txBody>
      </p:sp>
    </p:spTree>
    <p:extLst>
      <p:ext uri="{BB962C8B-B14F-4D97-AF65-F5344CB8AC3E}">
        <p14:creationId xmlns:p14="http://schemas.microsoft.com/office/powerpoint/2010/main" val="2106001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3" name="TextBox 2"/>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Thank you!</a:t>
            </a:r>
            <a:endParaRPr lang="en-US" sz="2000" b="1" dirty="0" smtClean="0">
              <a:solidFill>
                <a:schemeClr val="bg1"/>
              </a:solidFill>
            </a:endParaRPr>
          </a:p>
        </p:txBody>
      </p:sp>
      <p:sp>
        <p:nvSpPr>
          <p:cNvPr id="2" name="TextBox 1"/>
          <p:cNvSpPr txBox="1"/>
          <p:nvPr/>
        </p:nvSpPr>
        <p:spPr>
          <a:xfrm>
            <a:off x="774233" y="2832735"/>
            <a:ext cx="7623810" cy="1846659"/>
          </a:xfrm>
          <a:prstGeom prst="rect">
            <a:avLst/>
          </a:prstGeom>
          <a:noFill/>
        </p:spPr>
        <p:txBody>
          <a:bodyPr wrap="square" lIns="0" tIns="0" rIns="0" bIns="0" rtlCol="0">
            <a:spAutoFit/>
          </a:bodyPr>
          <a:lstStyle/>
          <a:p>
            <a:pPr algn="ctr"/>
            <a:r>
              <a:rPr lang="en-US" sz="2000" b="1" dirty="0" smtClean="0"/>
              <a:t>Nicole Wyse, Associate Director</a:t>
            </a:r>
          </a:p>
          <a:p>
            <a:pPr algn="ctr"/>
            <a:r>
              <a:rPr lang="en-US" sz="2000" b="1" dirty="0" smtClean="0"/>
              <a:t>City of Detroit</a:t>
            </a:r>
          </a:p>
          <a:p>
            <a:pPr algn="ctr"/>
            <a:r>
              <a:rPr lang="en-US" sz="2000" b="1" dirty="0" smtClean="0"/>
              <a:t>Housing and Revitalization Department</a:t>
            </a:r>
          </a:p>
          <a:p>
            <a:pPr algn="ctr"/>
            <a:r>
              <a:rPr lang="en-US" sz="2000" b="1" dirty="0" smtClean="0"/>
              <a:t>Community Development Division</a:t>
            </a:r>
          </a:p>
          <a:p>
            <a:pPr algn="ctr"/>
            <a:r>
              <a:rPr lang="en-US" sz="2000" b="1" dirty="0" smtClean="0"/>
              <a:t>313-224-4159</a:t>
            </a:r>
          </a:p>
          <a:p>
            <a:pPr algn="ctr"/>
            <a:r>
              <a:rPr lang="en-US" sz="2000" b="1" dirty="0" smtClean="0"/>
              <a:t>roddenbowenn@detroitmi.gov</a:t>
            </a:r>
            <a:endParaRPr lang="en-US" sz="2000" b="1" dirty="0" smtClean="0"/>
          </a:p>
        </p:txBody>
      </p:sp>
    </p:spTree>
    <p:extLst>
      <p:ext uri="{BB962C8B-B14F-4D97-AF65-F5344CB8AC3E}">
        <p14:creationId xmlns:p14="http://schemas.microsoft.com/office/powerpoint/2010/main" val="1171015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3" name="TextBox 2"/>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What is a Neighborhood Revitalization Strategy Area?</a:t>
            </a:r>
            <a:endParaRPr lang="en-US" sz="2000" b="1" dirty="0" smtClean="0">
              <a:solidFill>
                <a:schemeClr val="bg1"/>
              </a:solidFill>
            </a:endParaRPr>
          </a:p>
        </p:txBody>
      </p:sp>
      <p:sp>
        <p:nvSpPr>
          <p:cNvPr id="2" name="TextBox 1"/>
          <p:cNvSpPr txBox="1"/>
          <p:nvPr/>
        </p:nvSpPr>
        <p:spPr>
          <a:xfrm>
            <a:off x="421005" y="1777365"/>
            <a:ext cx="8069580" cy="4708981"/>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HUD refers to NRSAs as “locally </a:t>
            </a:r>
            <a:r>
              <a:rPr lang="en-US" dirty="0">
                <a:latin typeface="Calibri" panose="020F0502020204030204" pitchFamily="34" charset="0"/>
                <a:cs typeface="Calibri" panose="020F0502020204030204" pitchFamily="34" charset="0"/>
              </a:rPr>
              <a:t>designated areas where geographically targeted revitalization efforts are carried out through multiple activities in a concentrated and coordinated </a:t>
            </a:r>
            <a:r>
              <a:rPr lang="en-US" dirty="0" smtClean="0">
                <a:latin typeface="Calibri" panose="020F0502020204030204" pitchFamily="34" charset="0"/>
                <a:cs typeface="Calibri" panose="020F0502020204030204" pitchFamily="34" charset="0"/>
              </a:rPr>
              <a:t>manner” (24 CFR 91.215(g))</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CDBG Entitlement grantees are able to develop and implement a NRSA per 24 CFR 91.215(g) and </a:t>
            </a:r>
            <a:r>
              <a:rPr lang="en-US" dirty="0" smtClean="0">
                <a:latin typeface="Calibri" panose="020F0502020204030204" pitchFamily="34" charset="0"/>
                <a:cs typeface="Calibri" panose="020F0502020204030204" pitchFamily="34" charset="0"/>
              </a:rPr>
              <a:t>NRSAs </a:t>
            </a:r>
            <a:r>
              <a:rPr lang="en-US" dirty="0" smtClean="0">
                <a:latin typeface="Calibri" panose="020F0502020204030204" pitchFamily="34" charset="0"/>
                <a:cs typeface="Calibri" panose="020F0502020204030204" pitchFamily="34" charset="0"/>
              </a:rPr>
              <a:t>and their process are further </a:t>
            </a:r>
            <a:r>
              <a:rPr lang="en-US" dirty="0" smtClean="0">
                <a:latin typeface="Calibri" panose="020F0502020204030204" pitchFamily="34" charset="0"/>
                <a:cs typeface="Calibri" panose="020F0502020204030204" pitchFamily="34" charset="0"/>
              </a:rPr>
              <a:t>defined in the HUD Notice CPD 16-16 </a:t>
            </a:r>
          </a:p>
          <a:p>
            <a:pPr marL="285750" indent="-285750">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No additional funding comes with a NRSA, however communities with HUD approved NRSAs are offered enhanced flexibility in undertaking economic development, housing and public service activities with their CDBG funding</a:t>
            </a:r>
          </a:p>
          <a:p>
            <a:pPr marL="285750" indent="-285750">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NRSA plans are 5 year plans, and typically should align with your Con Plan</a:t>
            </a:r>
          </a:p>
          <a:p>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 creation of a NRSA plan involves heavy citizen participation with stakeholders, affected residents and organizations within the </a:t>
            </a:r>
            <a:r>
              <a:rPr lang="en-US" dirty="0" smtClean="0">
                <a:latin typeface="Calibri" panose="020F0502020204030204" pitchFamily="34" charset="0"/>
                <a:cs typeface="Calibri" panose="020F0502020204030204" pitchFamily="34" charset="0"/>
              </a:rPr>
              <a:t>community</a:t>
            </a:r>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45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3" name="TextBox 2"/>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NRSA Flexibilities  </a:t>
            </a:r>
            <a:endParaRPr lang="en-US" sz="2000" b="1" dirty="0" smtClean="0">
              <a:solidFill>
                <a:schemeClr val="bg1"/>
              </a:solidFill>
            </a:endParaRPr>
          </a:p>
        </p:txBody>
      </p:sp>
      <p:sp>
        <p:nvSpPr>
          <p:cNvPr id="2" name="TextBox 1"/>
          <p:cNvSpPr txBox="1"/>
          <p:nvPr/>
        </p:nvSpPr>
        <p:spPr>
          <a:xfrm>
            <a:off x="579923" y="1805940"/>
            <a:ext cx="7818120" cy="4431983"/>
          </a:xfrm>
          <a:prstGeom prst="rect">
            <a:avLst/>
          </a:prstGeom>
          <a:noFill/>
        </p:spPr>
        <p:txBody>
          <a:bodyPr wrap="square" lIns="0" tIns="0" rIns="0" bIns="0" rtlCol="0">
            <a:spAutoFit/>
          </a:bodyPr>
          <a:lstStyle/>
          <a:p>
            <a:pPr marL="342900" indent="-342900">
              <a:buAutoNum type="arabicPeriod"/>
            </a:pPr>
            <a:r>
              <a:rPr lang="en-US" dirty="0" smtClean="0">
                <a:latin typeface="Calibri" panose="020F0502020204030204" pitchFamily="34" charset="0"/>
                <a:cs typeface="Calibri" panose="020F0502020204030204" pitchFamily="34" charset="0"/>
              </a:rPr>
              <a:t>Aggregation of Housing Units – If 51% or more of all the assisted units in a NRSA during a program year are an LMI benefit, all units are considered as meeting the LMH National Objective.  This allows grantees to assist non-LMI households</a:t>
            </a:r>
          </a:p>
          <a:p>
            <a:pPr marL="342900" indent="-342900">
              <a:buAutoNum type="arabicPeriod"/>
            </a:pPr>
            <a:endParaRPr lang="en-US" dirty="0" smtClean="0">
              <a:latin typeface="Calibri" panose="020F0502020204030204" pitchFamily="34" charset="0"/>
              <a:cs typeface="Calibri" panose="020F0502020204030204" pitchFamily="34" charset="0"/>
            </a:endParaRPr>
          </a:p>
          <a:p>
            <a:pPr marL="342900" indent="-342900">
              <a:buAutoNum type="arabicPeriod"/>
            </a:pPr>
            <a:r>
              <a:rPr lang="en-US" dirty="0" smtClean="0">
                <a:latin typeface="Calibri" panose="020F0502020204030204" pitchFamily="34" charset="0"/>
                <a:cs typeface="Calibri" panose="020F0502020204030204" pitchFamily="34" charset="0"/>
              </a:rPr>
              <a:t>Jobs as LMA benefit – Job creation/retention activities within a NRSA may qualify as meeting are benefit requirements, eliminating the need for grantees to track the income of persons who take, or are considered for, such jobs</a:t>
            </a:r>
          </a:p>
          <a:p>
            <a:pPr marL="342900" indent="-342900">
              <a:buAutoNum type="arabicPeriod"/>
            </a:pPr>
            <a:endParaRPr lang="en-US" dirty="0" smtClean="0">
              <a:latin typeface="Calibri" panose="020F0502020204030204" pitchFamily="34" charset="0"/>
              <a:cs typeface="Calibri" panose="020F0502020204030204" pitchFamily="34" charset="0"/>
            </a:endParaRPr>
          </a:p>
          <a:p>
            <a:pPr marL="342900" indent="-342900">
              <a:buAutoNum type="arabicPeriod"/>
            </a:pPr>
            <a:r>
              <a:rPr lang="en-US" dirty="0" smtClean="0">
                <a:latin typeface="Calibri" panose="020F0502020204030204" pitchFamily="34" charset="0"/>
                <a:cs typeface="Calibri" panose="020F0502020204030204" pitchFamily="34" charset="0"/>
              </a:rPr>
              <a:t>Aggregate Public Benefits Standard – Economic development activities undertaken in a NRSA are exempt from the public benefit standards.  This allows grantees some flexibility with their program design and record-keeping requirements</a:t>
            </a:r>
          </a:p>
          <a:p>
            <a:pPr marL="342900" indent="-342900">
              <a:buAutoNum type="arabicPeriod"/>
            </a:pPr>
            <a:endParaRPr lang="en-US" dirty="0" smtClean="0">
              <a:latin typeface="Calibri" panose="020F0502020204030204" pitchFamily="34" charset="0"/>
              <a:cs typeface="Calibri" panose="020F0502020204030204" pitchFamily="34" charset="0"/>
            </a:endParaRPr>
          </a:p>
          <a:p>
            <a:pPr marL="342900" indent="-342900">
              <a:buAutoNum type="arabicPeriod"/>
            </a:pPr>
            <a:r>
              <a:rPr lang="en-US" dirty="0" smtClean="0">
                <a:latin typeface="Calibri" panose="020F0502020204030204" pitchFamily="34" charset="0"/>
                <a:cs typeface="Calibri" panose="020F0502020204030204" pitchFamily="34" charset="0"/>
              </a:rPr>
              <a:t>Public Service Cap Exemption – any public service activities undertaken by a Community Based Development Organization (CBDO) in a NRSA are exempt from their 15% public service cap</a:t>
            </a:r>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960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3" name="TextBox 2"/>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Economic and Neighborhood Conditions</a:t>
            </a:r>
            <a:endParaRPr lang="en-US" sz="2000" b="1" dirty="0" smtClean="0">
              <a:solidFill>
                <a:schemeClr val="bg1"/>
              </a:solidFill>
            </a:endParaRPr>
          </a:p>
        </p:txBody>
      </p:sp>
      <p:sp>
        <p:nvSpPr>
          <p:cNvPr id="6" name="TextBox 5"/>
          <p:cNvSpPr txBox="1"/>
          <p:nvPr/>
        </p:nvSpPr>
        <p:spPr>
          <a:xfrm>
            <a:off x="491490" y="1409081"/>
            <a:ext cx="8366759" cy="5170646"/>
          </a:xfrm>
          <a:prstGeom prst="rect">
            <a:avLst/>
          </a:prstGeom>
          <a:noFill/>
        </p:spPr>
        <p:txBody>
          <a:bodyPr wrap="square" lIns="0" tIns="0" rIns="0" bIns="0" rtlCol="0">
            <a:spAutoFit/>
          </a:bodyPr>
          <a:lstStyle/>
          <a:p>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Detroit has approx. 670,031 residents </a:t>
            </a:r>
            <a:r>
              <a:rPr lang="en-US" sz="1600" dirty="0" smtClean="0">
                <a:latin typeface="Calibri" panose="020F0502020204030204" pitchFamily="34" charset="0"/>
                <a:cs typeface="Calibri" panose="020F0502020204030204" pitchFamily="34" charset="0"/>
              </a:rPr>
              <a:t>(population has declined 34% since 1990) and </a:t>
            </a:r>
            <a:r>
              <a:rPr lang="en-US" sz="1600" dirty="0">
                <a:latin typeface="Calibri" panose="020F0502020204030204" pitchFamily="34" charset="0"/>
                <a:cs typeface="Calibri" panose="020F0502020204030204" pitchFamily="34" charset="0"/>
              </a:rPr>
              <a:t>is 139 sq. mi. of land</a:t>
            </a:r>
          </a:p>
          <a:p>
            <a:pPr marL="285750" indent="-285750">
              <a:buFont typeface="Arial" panose="020B0604020202020204" pitchFamily="34" charset="0"/>
              <a:buChar char="•"/>
            </a:pP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72% of the population are classified as low-to- moderate income (at or below 80% AMI), the 2015 m</a:t>
            </a:r>
            <a:r>
              <a:rPr lang="en-US" sz="1600" dirty="0" smtClean="0">
                <a:latin typeface="Calibri" panose="020F0502020204030204" pitchFamily="34" charset="0"/>
                <a:cs typeface="Calibri" panose="020F0502020204030204" pitchFamily="34" charset="0"/>
              </a:rPr>
              <a:t>edian household income was $29,841 (half of the nationwide median income)</a:t>
            </a:r>
          </a:p>
          <a:p>
            <a:pPr marL="742950" lvl="1" indent="-285750">
              <a:buFont typeface="Arial" panose="020B0604020202020204" pitchFamily="34" charset="0"/>
              <a:buChar char="•"/>
            </a:pP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There are around 365K housing units within the city</a:t>
            </a:r>
          </a:p>
          <a:p>
            <a:pPr marL="742950" lvl="1"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93% of the housing stock was built prior to 1978</a:t>
            </a:r>
          </a:p>
          <a:p>
            <a:pPr marL="742950" lvl="1"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30% of the housing stock is vacant</a:t>
            </a:r>
          </a:p>
          <a:p>
            <a:pPr marL="742950" lvl="1"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2015 median value </a:t>
            </a:r>
            <a:r>
              <a:rPr lang="en-US" sz="1600" dirty="0">
                <a:latin typeface="Calibri" panose="020F0502020204030204" pitchFamily="34" charset="0"/>
                <a:cs typeface="Calibri" panose="020F0502020204030204" pitchFamily="34" charset="0"/>
              </a:rPr>
              <a:t>of a </a:t>
            </a:r>
            <a:r>
              <a:rPr lang="en-US" sz="1600" dirty="0" smtClean="0">
                <a:latin typeface="Calibri" panose="020F0502020204030204" pitchFamily="34" charset="0"/>
                <a:cs typeface="Calibri" panose="020F0502020204030204" pitchFamily="34" charset="0"/>
              </a:rPr>
              <a:t>home </a:t>
            </a:r>
            <a:r>
              <a:rPr lang="en-US" sz="1600" dirty="0">
                <a:latin typeface="Calibri" panose="020F0502020204030204" pitchFamily="34" charset="0"/>
                <a:cs typeface="Calibri" panose="020F0502020204030204" pitchFamily="34" charset="0"/>
              </a:rPr>
              <a:t>was $43,900 (half the value of </a:t>
            </a:r>
            <a:r>
              <a:rPr lang="en-US" sz="1600" dirty="0" smtClean="0">
                <a:latin typeface="Calibri" panose="020F0502020204030204" pitchFamily="34" charset="0"/>
                <a:cs typeface="Calibri" panose="020F0502020204030204" pitchFamily="34" charset="0"/>
              </a:rPr>
              <a:t>homes </a:t>
            </a:r>
            <a:r>
              <a:rPr lang="en-US" sz="1600" dirty="0">
                <a:latin typeface="Calibri" panose="020F0502020204030204" pitchFamily="34" charset="0"/>
                <a:cs typeface="Calibri" panose="020F0502020204030204" pitchFamily="34" charset="0"/>
              </a:rPr>
              <a:t>across Wayne County</a:t>
            </a:r>
            <a:r>
              <a:rPr lang="en-US" sz="1600" dirty="0" smtClean="0">
                <a:latin typeface="Calibri" panose="020F0502020204030204" pitchFamily="34" charset="0"/>
                <a:cs typeface="Calibri" panose="020F0502020204030204" pitchFamily="34" charset="0"/>
              </a:rPr>
              <a:t>)</a:t>
            </a:r>
          </a:p>
          <a:p>
            <a:pPr marL="742950" lvl="1"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In 2014, the City of Detroit was undergoing post-bankruptcy </a:t>
            </a:r>
            <a:r>
              <a:rPr lang="en-US" sz="1600" dirty="0" smtClean="0">
                <a:latin typeface="Calibri" panose="020F0502020204030204" pitchFamily="34" charset="0"/>
                <a:cs typeface="Calibri" panose="020F0502020204030204" pitchFamily="34" charset="0"/>
              </a:rPr>
              <a:t>restructuring and the </a:t>
            </a:r>
            <a:r>
              <a:rPr lang="en-US" sz="1600" dirty="0">
                <a:latin typeface="Calibri" panose="020F0502020204030204" pitchFamily="34" charset="0"/>
                <a:cs typeface="Calibri" panose="020F0502020204030204" pitchFamily="34" charset="0"/>
              </a:rPr>
              <a:t>City struggled with retaining residents for many reasons, including lack of capital flexible enough for home repair and access to </a:t>
            </a:r>
            <a:r>
              <a:rPr lang="en-US" sz="1600" dirty="0" smtClean="0">
                <a:latin typeface="Calibri" panose="020F0502020204030204" pitchFamily="34" charset="0"/>
                <a:cs typeface="Calibri" panose="020F0502020204030204" pitchFamily="34" charset="0"/>
              </a:rPr>
              <a:t>jobs</a:t>
            </a: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The NRSA plan was considered an important tool to help the city focus its federal resources geographically and leverage private </a:t>
            </a:r>
            <a:r>
              <a:rPr lang="en-US" sz="1600" dirty="0" smtClean="0">
                <a:latin typeface="Calibri" panose="020F0502020204030204" pitchFamily="34" charset="0"/>
                <a:cs typeface="Calibri" panose="020F0502020204030204" pitchFamily="34" charset="0"/>
              </a:rPr>
              <a:t>capital</a:t>
            </a:r>
          </a:p>
          <a:p>
            <a:pPr marL="285750" indent="-285750">
              <a:buFont typeface="Arial" panose="020B0604020202020204" pitchFamily="34" charset="0"/>
              <a:buChar char="•"/>
            </a:pP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4043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7" name="TextBox 6"/>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NRSAs Application</a:t>
            </a:r>
            <a:endParaRPr lang="en-US" sz="2000" b="1" dirty="0" smtClean="0">
              <a:solidFill>
                <a:schemeClr val="bg1"/>
              </a:solidFill>
            </a:endParaRPr>
          </a:p>
        </p:txBody>
      </p:sp>
      <p:sp>
        <p:nvSpPr>
          <p:cNvPr id="8" name="TextBox 7"/>
          <p:cNvSpPr txBox="1"/>
          <p:nvPr/>
        </p:nvSpPr>
        <p:spPr>
          <a:xfrm>
            <a:off x="542925" y="1550919"/>
            <a:ext cx="8500911" cy="4708981"/>
          </a:xfrm>
          <a:prstGeom prst="rect">
            <a:avLst/>
          </a:prstGeom>
          <a:noFill/>
        </p:spPr>
        <p:txBody>
          <a:bodyPr wrap="square" lIns="0" tIns="0" rIns="0" bIns="0" rtlCol="0">
            <a:spAutoFit/>
          </a:bodyPr>
          <a:lstStyle/>
          <a:p>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The City applied for the HUD NRSA designation in order to:</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stabilize the housing stock</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increase housing values </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grow small businesses </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prepare Detroit youth for employment</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build wealth for Detroit families</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help restore neighborhood stability for Detroit residents</a:t>
            </a:r>
          </a:p>
          <a:p>
            <a:pPr marL="285750" indent="-285750">
              <a:buFont typeface="Arial" panose="020B0604020202020204" pitchFamily="34" charset="0"/>
              <a:buChar char="•"/>
            </a:pPr>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2015, NRSA plan was approved by HUD and included five (5) designated NRSA areas</a:t>
            </a:r>
          </a:p>
          <a:p>
            <a:endParaRPr lang="en-US"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Based on these demographics, the designated NRSAs met both criteria of having over 70% of residents considered LMI </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Neighborhoods with contiguous boundaries that were at least 60% or more primarily residential were considered for NRSA </a:t>
            </a:r>
            <a:r>
              <a:rPr lang="en-US" dirty="0" smtClean="0">
                <a:latin typeface="Calibri" panose="020F0502020204030204" pitchFamily="34" charset="0"/>
                <a:cs typeface="Calibri" panose="020F0502020204030204" pitchFamily="34" charset="0"/>
              </a:rPr>
              <a:t>boundaries</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4927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 Map</a:t>
            </a:r>
            <a:endParaRPr lang="en-US" sz="2000" b="1" dirty="0" smtClean="0">
              <a:solidFill>
                <a:schemeClr val="bg1"/>
              </a:solidFill>
            </a:endParaRPr>
          </a:p>
        </p:txBody>
      </p:sp>
      <p:pic>
        <p:nvPicPr>
          <p:cNvPr id="6" name="Picture 5" descr="A close up of a map&#10;&#10;Description automatically generated"/>
          <p:cNvPicPr/>
          <p:nvPr/>
        </p:nvPicPr>
        <p:blipFill>
          <a:blip r:embed="rId3">
            <a:extLst>
              <a:ext uri="{28A0092B-C50C-407E-A947-70E740481C1C}">
                <a14:useLocalDpi xmlns:a14="http://schemas.microsoft.com/office/drawing/2010/main" val="0"/>
              </a:ext>
            </a:extLst>
          </a:blip>
          <a:stretch>
            <a:fillRect/>
          </a:stretch>
        </p:blipFill>
        <p:spPr>
          <a:xfrm>
            <a:off x="790575" y="1871979"/>
            <a:ext cx="7772400" cy="4424045"/>
          </a:xfrm>
          <a:prstGeom prst="rect">
            <a:avLst/>
          </a:prstGeom>
        </p:spPr>
      </p:pic>
    </p:spTree>
    <p:extLst>
      <p:ext uri="{BB962C8B-B14F-4D97-AF65-F5344CB8AC3E}">
        <p14:creationId xmlns:p14="http://schemas.microsoft.com/office/powerpoint/2010/main" val="2499019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2" name="Rectangle 1"/>
          <p:cNvSpPr/>
          <p:nvPr/>
        </p:nvSpPr>
        <p:spPr>
          <a:xfrm>
            <a:off x="438150" y="1765238"/>
            <a:ext cx="8553450" cy="4278094"/>
          </a:xfrm>
          <a:prstGeom prst="rect">
            <a:avLst/>
          </a:prstGeom>
        </p:spPr>
        <p:txBody>
          <a:bodyPr wrap="square">
            <a:spAutoFit/>
          </a:bodyPr>
          <a:lstStyle/>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Despite </a:t>
            </a:r>
            <a:r>
              <a:rPr lang="en-US" sz="1600" dirty="0">
                <a:latin typeface="Calibri" panose="020F0502020204030204" pitchFamily="34" charset="0"/>
                <a:cs typeface="Calibri" panose="020F0502020204030204" pitchFamily="34" charset="0"/>
              </a:rPr>
              <a:t>the resurgence in Downtown </a:t>
            </a:r>
            <a:r>
              <a:rPr lang="en-US" sz="1600" dirty="0" smtClean="0">
                <a:latin typeface="Calibri" panose="020F0502020204030204" pitchFamily="34" charset="0"/>
                <a:cs typeface="Calibri" panose="020F0502020204030204" pitchFamily="34" charset="0"/>
              </a:rPr>
              <a:t>Detroit since 2015, </a:t>
            </a:r>
            <a:r>
              <a:rPr lang="en-US" sz="1600" dirty="0">
                <a:latin typeface="Calibri" panose="020F0502020204030204" pitchFamily="34" charset="0"/>
                <a:cs typeface="Calibri" panose="020F0502020204030204" pitchFamily="34" charset="0"/>
              </a:rPr>
              <a:t>slum and blighted conditions, undervalued properties and a high poverty </a:t>
            </a:r>
            <a:r>
              <a:rPr lang="en-US" sz="1600" dirty="0" smtClean="0">
                <a:latin typeface="Calibri" panose="020F0502020204030204" pitchFamily="34" charset="0"/>
                <a:cs typeface="Calibri" panose="020F0502020204030204" pitchFamily="34" charset="0"/>
              </a:rPr>
              <a:t>rates </a:t>
            </a:r>
            <a:r>
              <a:rPr lang="en-US" sz="1600" dirty="0">
                <a:latin typeface="Calibri" panose="020F0502020204030204" pitchFamily="34" charset="0"/>
                <a:cs typeface="Calibri" panose="020F0502020204030204" pitchFamily="34" charset="0"/>
              </a:rPr>
              <a:t>continue to be a concern in the </a:t>
            </a:r>
            <a:r>
              <a:rPr lang="en-US" sz="1600" dirty="0" smtClean="0">
                <a:latin typeface="Calibri" panose="020F0502020204030204" pitchFamily="34" charset="0"/>
                <a:cs typeface="Calibri" panose="020F0502020204030204" pitchFamily="34" charset="0"/>
              </a:rPr>
              <a:t>neighborhoods</a:t>
            </a: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NRSAs demonstrated measurable impact in targeted neighborhoods from 2014-2019, but the City still needed access to this tool to continue that progress</a:t>
            </a:r>
          </a:p>
          <a:p>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In addition, the increase in public-private partnerships has increased the investment from the private sector in the NRSA areas. </a:t>
            </a:r>
            <a:r>
              <a:rPr lang="en-US" sz="1600" dirty="0">
                <a:latin typeface="Calibri" panose="020F0502020204030204" pitchFamily="34" charset="0"/>
                <a:cs typeface="Calibri" panose="020F0502020204030204" pitchFamily="34" charset="0"/>
              </a:rPr>
              <a:t>Partners </a:t>
            </a:r>
            <a:r>
              <a:rPr lang="en-US" sz="1600" dirty="0" smtClean="0">
                <a:latin typeface="Calibri" panose="020F0502020204030204" pitchFamily="34" charset="0"/>
                <a:cs typeface="Calibri" panose="020F0502020204030204" pitchFamily="34" charset="0"/>
              </a:rPr>
              <a:t>including </a:t>
            </a:r>
            <a:r>
              <a:rPr lang="en-US" sz="1600" dirty="0">
                <a:latin typeface="Calibri" panose="020F0502020204030204" pitchFamily="34" charset="0"/>
                <a:cs typeface="Calibri" panose="020F0502020204030204" pitchFamily="34" charset="0"/>
              </a:rPr>
              <a:t>DLBA, DEGC, </a:t>
            </a:r>
            <a:r>
              <a:rPr lang="en-US" sz="1600" dirty="0" smtClean="0">
                <a:latin typeface="Calibri" panose="020F0502020204030204" pitchFamily="34" charset="0"/>
                <a:cs typeface="Calibri" panose="020F0502020204030204" pitchFamily="34" charset="0"/>
              </a:rPr>
              <a:t>DESC, foundations</a:t>
            </a:r>
            <a:r>
              <a:rPr lang="en-US" sz="1600" dirty="0">
                <a:latin typeface="Calibri" panose="020F0502020204030204" pitchFamily="34" charset="0"/>
                <a:cs typeface="Calibri" panose="020F0502020204030204" pitchFamily="34" charset="0"/>
              </a:rPr>
              <a:t>, financial institutions, community-based organizations and private </a:t>
            </a:r>
            <a:r>
              <a:rPr lang="en-US" sz="1600" dirty="0" smtClean="0">
                <a:latin typeface="Calibri" panose="020F0502020204030204" pitchFamily="34" charset="0"/>
                <a:cs typeface="Calibri" panose="020F0502020204030204" pitchFamily="34" charset="0"/>
              </a:rPr>
              <a:t>businesses have committed to continue work in Detroit neighborhoods</a:t>
            </a:r>
          </a:p>
          <a:p>
            <a:pPr marL="285750"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Initiatives including the Strategic Neighborhood Fund (SNF), Affordable Housing Leverage Fund (AHLF), Choice Neighborhoods Implementation Grant (CNI) and the Housing Resource Centers (HRC) that overlap NRSA boundaries</a:t>
            </a:r>
          </a:p>
          <a:p>
            <a:pPr marL="285750"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In December 2020, Detroit submitted a renewal application for its NRSA plan, and HUD </a:t>
            </a:r>
            <a:r>
              <a:rPr lang="en-US" sz="1600" dirty="0">
                <a:latin typeface="Calibri" panose="020F0502020204030204" pitchFamily="34" charset="0"/>
                <a:cs typeface="Calibri" panose="020F0502020204030204" pitchFamily="34" charset="0"/>
              </a:rPr>
              <a:t>approved a renewal on the NRSA plan in </a:t>
            </a:r>
            <a:r>
              <a:rPr lang="en-US" sz="1600" dirty="0" smtClean="0">
                <a:latin typeface="Calibri" panose="020F0502020204030204" pitchFamily="34" charset="0"/>
                <a:cs typeface="Calibri" panose="020F0502020204030204" pitchFamily="34" charset="0"/>
              </a:rPr>
              <a:t>2021</a:t>
            </a:r>
            <a:endParaRPr lang="en-US" sz="1600" dirty="0">
              <a:latin typeface="Calibri" panose="020F0502020204030204" pitchFamily="34" charset="0"/>
              <a:cs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 Current Status</a:t>
            </a:r>
            <a:endParaRPr lang="en-US" sz="2000" b="1" dirty="0" smtClean="0">
              <a:solidFill>
                <a:schemeClr val="bg1"/>
              </a:solidFill>
            </a:endParaRPr>
          </a:p>
        </p:txBody>
      </p:sp>
    </p:spTree>
    <p:extLst>
      <p:ext uri="{BB962C8B-B14F-4D97-AF65-F5344CB8AC3E}">
        <p14:creationId xmlns:p14="http://schemas.microsoft.com/office/powerpoint/2010/main" val="2472544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 Example NRSA 1</a:t>
            </a:r>
            <a:endParaRPr lang="en-US" sz="2000" b="1" dirty="0" smtClean="0">
              <a:solidFill>
                <a:schemeClr val="bg1"/>
              </a:solidFill>
            </a:endParaRPr>
          </a:p>
        </p:txBody>
      </p:sp>
      <p:pic>
        <p:nvPicPr>
          <p:cNvPr id="7" name="Picture 6" descr="A screenshot of a video game&#10;&#10;Description automatically generated"/>
          <p:cNvPicPr/>
          <p:nvPr/>
        </p:nvPicPr>
        <p:blipFill>
          <a:blip r:embed="rId3">
            <a:extLst>
              <a:ext uri="{28A0092B-C50C-407E-A947-70E740481C1C}">
                <a14:useLocalDpi xmlns:a14="http://schemas.microsoft.com/office/drawing/2010/main" val="0"/>
              </a:ext>
            </a:extLst>
          </a:blip>
          <a:stretch>
            <a:fillRect/>
          </a:stretch>
        </p:blipFill>
        <p:spPr>
          <a:xfrm>
            <a:off x="3571875" y="1971675"/>
            <a:ext cx="5073818" cy="3323749"/>
          </a:xfrm>
          <a:prstGeom prst="rect">
            <a:avLst/>
          </a:prstGeom>
        </p:spPr>
      </p:pic>
      <p:sp>
        <p:nvSpPr>
          <p:cNvPr id="2" name="TextBox 1"/>
          <p:cNvSpPr txBox="1"/>
          <p:nvPr/>
        </p:nvSpPr>
        <p:spPr>
          <a:xfrm>
            <a:off x="387517" y="1971675"/>
            <a:ext cx="2689058" cy="3200876"/>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1600" dirty="0" smtClean="0"/>
              <a:t>75% LMI Rate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Fiat Chrysler Engine Plant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3 SNF Neighborhoods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2 HRC’s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Area slated for major commercial corridor improvements, housing development, streetscape and park improvements</a:t>
            </a:r>
            <a:endParaRPr lang="en-US" sz="1600" dirty="0" smtClean="0"/>
          </a:p>
        </p:txBody>
      </p:sp>
    </p:spTree>
    <p:extLst>
      <p:ext uri="{BB962C8B-B14F-4D97-AF65-F5344CB8AC3E}">
        <p14:creationId xmlns:p14="http://schemas.microsoft.com/office/powerpoint/2010/main" val="881855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0043" y="784623"/>
            <a:ext cx="6858000" cy="61104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100" dirty="0">
              <a:latin typeface="Calibri" panose="020F0502020204030204" pitchFamily="34" charset="0"/>
            </a:endParaRPr>
          </a:p>
        </p:txBody>
      </p:sp>
      <p:sp>
        <p:nvSpPr>
          <p:cNvPr id="5" name="TextBox 4"/>
          <p:cNvSpPr txBox="1"/>
          <p:nvPr/>
        </p:nvSpPr>
        <p:spPr>
          <a:xfrm>
            <a:off x="1540042" y="933998"/>
            <a:ext cx="7318207" cy="307777"/>
          </a:xfrm>
          <a:prstGeom prst="rect">
            <a:avLst/>
          </a:prstGeom>
          <a:noFill/>
        </p:spPr>
        <p:txBody>
          <a:bodyPr wrap="square" lIns="0" tIns="0" rIns="0" bIns="0" rtlCol="0">
            <a:spAutoFit/>
          </a:bodyPr>
          <a:lstStyle/>
          <a:p>
            <a:r>
              <a:rPr lang="en-US" sz="2000" b="1" dirty="0" smtClean="0">
                <a:solidFill>
                  <a:schemeClr val="bg1"/>
                </a:solidFill>
              </a:rPr>
              <a:t>City of Detroit NRSA – Example NRSA 1</a:t>
            </a:r>
            <a:endParaRPr lang="en-US" sz="2000" b="1" dirty="0" smtClean="0">
              <a:solidFill>
                <a:schemeClr val="bg1"/>
              </a:solidFill>
            </a:endParaRPr>
          </a:p>
        </p:txBody>
      </p:sp>
      <p:sp>
        <p:nvSpPr>
          <p:cNvPr id="2" name="TextBox 1"/>
          <p:cNvSpPr txBox="1"/>
          <p:nvPr/>
        </p:nvSpPr>
        <p:spPr>
          <a:xfrm>
            <a:off x="571500" y="1971675"/>
            <a:ext cx="3181350" cy="3200876"/>
          </a:xfrm>
          <a:prstGeom prst="rect">
            <a:avLst/>
          </a:prstGeom>
          <a:noFill/>
        </p:spPr>
        <p:txBody>
          <a:bodyPr wrap="square" lIns="0" tIns="0" rIns="0" bIns="0" rtlCol="0">
            <a:spAutoFit/>
          </a:bodyPr>
          <a:lstStyle/>
          <a:p>
            <a:r>
              <a:rPr lang="en-US" sz="1600" dirty="0" smtClean="0"/>
              <a:t>Between 2014-2019</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66 owner-occupied single family homes repaired</a:t>
            </a:r>
          </a:p>
          <a:p>
            <a:endParaRPr lang="en-US" sz="1600" dirty="0"/>
          </a:p>
          <a:p>
            <a:pPr marL="285750" indent="-285750">
              <a:buFont typeface="Arial" panose="020B0604020202020204" pitchFamily="34" charset="0"/>
              <a:buChar char="•"/>
            </a:pPr>
            <a:r>
              <a:rPr lang="en-US" sz="1600" dirty="0" smtClean="0"/>
              <a:t>697 single </a:t>
            </a:r>
            <a:r>
              <a:rPr lang="en-US" sz="1600" dirty="0"/>
              <a:t>f</a:t>
            </a:r>
            <a:r>
              <a:rPr lang="en-US" sz="1600" dirty="0" smtClean="0"/>
              <a:t>amily demolitions</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25 commercial demolitions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40 small businesses received technical </a:t>
            </a:r>
            <a:r>
              <a:rPr lang="en-US" sz="1600" dirty="0"/>
              <a:t>a</a:t>
            </a:r>
            <a:r>
              <a:rPr lang="en-US" sz="1600" dirty="0" smtClean="0"/>
              <a:t>ssistance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64 jobs created</a:t>
            </a:r>
          </a:p>
        </p:txBody>
      </p:sp>
      <p:pic>
        <p:nvPicPr>
          <p:cNvPr id="6" name="Picture 5" descr="A close up of a map&#10;&#10;Description automatically generated"/>
          <p:cNvPicPr/>
          <p:nvPr/>
        </p:nvPicPr>
        <p:blipFill rotWithShape="1">
          <a:blip r:embed="rId3">
            <a:extLst>
              <a:ext uri="{28A0092B-C50C-407E-A947-70E740481C1C}">
                <a14:useLocalDpi xmlns:a14="http://schemas.microsoft.com/office/drawing/2010/main" val="0"/>
              </a:ext>
            </a:extLst>
          </a:blip>
          <a:srcRect l="62570" t="13276" r="6006" b="40342"/>
          <a:stretch/>
        </p:blipFill>
        <p:spPr bwMode="auto">
          <a:xfrm>
            <a:off x="4038599" y="1847850"/>
            <a:ext cx="4619625" cy="42576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9054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25264</TotalTime>
  <Words>1727</Words>
  <Application>Microsoft Office PowerPoint</Application>
  <PresentationFormat>On-screen Show (4:3)</PresentationFormat>
  <Paragraphs>172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CoD_Content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TDI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Nicole Wyse</cp:lastModifiedBy>
  <cp:revision>227</cp:revision>
  <cp:lastPrinted>2021-06-18T16:36:31Z</cp:lastPrinted>
  <dcterms:created xsi:type="dcterms:W3CDTF">2015-11-17T14:35:30Z</dcterms:created>
  <dcterms:modified xsi:type="dcterms:W3CDTF">2021-06-18T17:22:41Z</dcterms:modified>
</cp:coreProperties>
</file>